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934704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68712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1106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a.</a:t>
            </a:r>
            <a:r>
              <a:rPr lang="en" sz="700">
                <a:solidFill>
                  <a:schemeClr val="dk1"/>
                </a:solidFill>
              </a:rPr>
              <a:t>       </a:t>
            </a:r>
            <a:r>
              <a:rPr lang="en">
                <a:solidFill>
                  <a:schemeClr val="dk1"/>
                </a:solidFill>
              </a:rPr>
              <a:t>Thesis</a:t>
            </a:r>
          </a:p>
          <a:p>
            <a:pPr lvl="0" rtl="0"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b.</a:t>
            </a:r>
            <a:r>
              <a:rPr lang="en" sz="700">
                <a:solidFill>
                  <a:schemeClr val="dk1"/>
                </a:solidFill>
              </a:rPr>
              <a:t>      </a:t>
            </a:r>
            <a:r>
              <a:rPr lang="en">
                <a:solidFill>
                  <a:schemeClr val="dk1"/>
                </a:solidFill>
              </a:rPr>
              <a:t>Method of analysis – Perspective by incongruity</a:t>
            </a:r>
          </a:p>
          <a:p>
            <a:pPr lvl="0" rtl="0"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c.</a:t>
            </a:r>
            <a:r>
              <a:rPr lang="en" sz="700">
                <a:solidFill>
                  <a:schemeClr val="dk1"/>
                </a:solidFill>
              </a:rPr>
              <a:t>       </a:t>
            </a:r>
            <a:r>
              <a:rPr lang="en">
                <a:solidFill>
                  <a:schemeClr val="dk1"/>
                </a:solidFill>
              </a:rPr>
              <a:t>Why I care</a:t>
            </a:r>
          </a:p>
          <a:p>
            <a:pPr lvl="0" rtl="0"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d.</a:t>
            </a:r>
            <a:r>
              <a:rPr lang="en" sz="700">
                <a:solidFill>
                  <a:schemeClr val="dk1"/>
                </a:solidFill>
              </a:rPr>
              <a:t>      </a:t>
            </a:r>
            <a:r>
              <a:rPr lang="en">
                <a:solidFill>
                  <a:schemeClr val="dk1"/>
                </a:solidFill>
              </a:rPr>
              <a:t>Audience relevance</a:t>
            </a:r>
          </a:p>
          <a:p>
            <a:endParaRPr lang="en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219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8859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9323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6687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8915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2063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0618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0214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 rot="10800000" flipH="1">
            <a:off x="0" y="2984999"/>
            <a:ext cx="9144000" cy="2158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9" name="Shape 9"/>
          <p:cNvSpPr/>
          <p:nvPr/>
        </p:nvSpPr>
        <p:spPr>
          <a:xfrm>
            <a:off x="0" y="2393175"/>
            <a:ext cx="4617372" cy="59050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0" name="Shape 10"/>
          <p:cNvSpPr/>
          <p:nvPr/>
        </p:nvSpPr>
        <p:spPr>
          <a:xfrm rot="10800000" flipH="1">
            <a:off x="0" y="2983958"/>
            <a:ext cx="4617372" cy="571095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1746892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685800" y="3093357"/>
            <a:ext cx="7772400" cy="666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indent="1524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1pPr>
            <a:lvl2pPr marL="0" indent="152400" algn="ctr">
              <a:spcBef>
                <a:spcPts val="0"/>
              </a:spcBef>
              <a:buClr>
                <a:schemeClr val="dk2"/>
              </a:buClr>
              <a:buNone/>
              <a:defRPr i="1">
                <a:solidFill>
                  <a:schemeClr val="dk2"/>
                </a:solidFill>
              </a:defRPr>
            </a:lvl2pPr>
            <a:lvl3pPr marL="0" indent="152400" algn="ctr">
              <a:spcBef>
                <a:spcPts val="0"/>
              </a:spcBef>
              <a:buClr>
                <a:schemeClr val="dk2"/>
              </a:buClr>
              <a:buNone/>
              <a:defRPr i="1">
                <a:solidFill>
                  <a:schemeClr val="dk2"/>
                </a:solidFill>
              </a:defRPr>
            </a:lvl3pPr>
            <a:lvl4pPr marL="0" indent="1524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4pPr>
            <a:lvl5pPr marL="0" indent="1524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5pPr>
            <a:lvl6pPr marL="0" indent="1524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6pPr>
            <a:lvl7pPr marL="0" indent="1524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7pPr>
            <a:lvl8pPr marL="0" indent="1524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8pPr>
            <a:lvl9pPr marL="0" indent="1524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 rot="10800000" flipH="1">
            <a:off x="0" y="1163100"/>
            <a:ext cx="9144000" cy="39803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5" name="Shape 15"/>
          <p:cNvSpPr/>
          <p:nvPr/>
        </p:nvSpPr>
        <p:spPr>
          <a:xfrm flipH="1">
            <a:off x="4526627" y="571349"/>
            <a:ext cx="4617372" cy="59050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6" name="Shape 16"/>
          <p:cNvSpPr/>
          <p:nvPr/>
        </p:nvSpPr>
        <p:spPr>
          <a:xfrm rot="10800000">
            <a:off x="4526627" y="1162132"/>
            <a:ext cx="4617372" cy="571095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 rot="10800000" flipH="1">
            <a:off x="0" y="1163100"/>
            <a:ext cx="9144000" cy="39803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1" name="Shape 21"/>
          <p:cNvSpPr/>
          <p:nvPr/>
        </p:nvSpPr>
        <p:spPr>
          <a:xfrm rot="10800000">
            <a:off x="4526627" y="1162132"/>
            <a:ext cx="4617372" cy="571095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4" name="Shape 24"/>
          <p:cNvSpPr/>
          <p:nvPr/>
        </p:nvSpPr>
        <p:spPr>
          <a:xfrm flipH="1">
            <a:off x="4526627" y="571349"/>
            <a:ext cx="4617372" cy="59050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 rot="10800000" flipH="1">
            <a:off x="0" y="1163100"/>
            <a:ext cx="9144000" cy="39803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8" name="Shape 28"/>
          <p:cNvSpPr/>
          <p:nvPr/>
        </p:nvSpPr>
        <p:spPr>
          <a:xfrm flipH="1">
            <a:off x="4526627" y="571349"/>
            <a:ext cx="4617372" cy="59050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30" name="Shape 30"/>
          <p:cNvSpPr/>
          <p:nvPr/>
        </p:nvSpPr>
        <p:spPr>
          <a:xfrm rot="10800000">
            <a:off x="4526627" y="1162132"/>
            <a:ext cx="4617372" cy="571095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rot="10800000" flipH="1">
            <a:off x="0" y="4412699"/>
            <a:ext cx="9144000" cy="730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33" name="Shape 33"/>
          <p:cNvSpPr/>
          <p:nvPr/>
        </p:nvSpPr>
        <p:spPr>
          <a:xfrm flipH="1">
            <a:off x="4526627" y="3820834"/>
            <a:ext cx="4617372" cy="59050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34" name="Shape 34"/>
          <p:cNvSpPr/>
          <p:nvPr/>
        </p:nvSpPr>
        <p:spPr>
          <a:xfrm rot="10800000">
            <a:off x="4526627" y="4411617"/>
            <a:ext cx="4617372" cy="571095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4421726"/>
            <a:ext cx="8229600" cy="505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indent="152400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6676" y="76256"/>
            <a:ext cx="9134130" cy="5054792"/>
          </a:xfrm>
          <a:custGeom>
            <a:avLst/>
            <a:gdLst/>
            <a:ahLst/>
            <a:cxnLst/>
            <a:rect l="0" t="0" r="0" b="0"/>
            <a:pathLst>
              <a:path w="9157023" h="6739723" extrusionOk="0">
                <a:moveTo>
                  <a:pt x="1629" y="0"/>
                </a:moveTo>
                <a:lnTo>
                  <a:pt x="9157023" y="4340980"/>
                </a:lnTo>
                <a:lnTo>
                  <a:pt x="1593" y="6739723"/>
                </a:lnTo>
                <a:cubicBezTo>
                  <a:pt x="-3941" y="5123960"/>
                  <a:pt x="7163" y="1615763"/>
                  <a:pt x="1629" y="0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chemeClr val="dk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marL="0" indent="304800"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304800"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304800"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304800"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304800"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indent="304800"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indent="304800"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indent="304800"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indent="304800"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Clr>
                <a:schemeClr val="dk1"/>
              </a:buClr>
              <a:buSzPct val="100000"/>
              <a:buFont typeface="Georgia"/>
              <a:defRPr sz="3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742950" indent="-133350">
              <a:spcBef>
                <a:spcPts val="480"/>
              </a:spcBef>
              <a:buClr>
                <a:schemeClr val="dk1"/>
              </a:buClr>
              <a:buSzPct val="100000"/>
              <a:buFont typeface="Georgia"/>
              <a:def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143000" indent="-76200">
              <a:spcBef>
                <a:spcPts val="480"/>
              </a:spcBef>
              <a:buClr>
                <a:schemeClr val="dk1"/>
              </a:buClr>
              <a:buSzPct val="100000"/>
              <a:buFont typeface="Georgia"/>
              <a:def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600200" indent="-114300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057400" indent="-114300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514600" indent="-114300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971800" indent="-114300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429000" indent="-114300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886200" indent="-114300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Shape 3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-122373" y="-443298"/>
            <a:ext cx="9388749" cy="7012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Shape 4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389137" y="0"/>
            <a:ext cx="8365725" cy="514349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6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6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/>
              <a:t>
</a:t>
            </a:r>
          </a:p>
          <a:p>
            <a:pPr lvl="0" algn="ctr" rtl="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i="1">
                <a:solidFill>
                  <a:schemeClr val="accent1"/>
                </a:solidFill>
              </a:rPr>
              <a:t>Speak softly, but carry a big can of paint </a:t>
            </a:r>
            <a:r>
              <a:rPr lang="en" sz="1400">
                <a:solidFill>
                  <a:schemeClr val="accent1"/>
                </a:solidFill>
              </a:rPr>
              <a:t>(Banksy, 2006)</a:t>
            </a:r>
            <a:r>
              <a:rPr lang="en" sz="1400" i="1">
                <a:solidFill>
                  <a:schemeClr val="accent1"/>
                </a:solidFill>
              </a:rPr>
              <a:t>.</a:t>
            </a:r>
          </a:p>
          <a:p>
            <a:endParaRPr lang="en" sz="1400" i="1">
              <a:solidFill>
                <a:schemeClr val="accent1"/>
              </a:solidFill>
            </a:endParaRPr>
          </a:p>
        </p:txBody>
      </p:sp>
      <p:pic>
        <p:nvPicPr>
          <p:cNvPr id="111" name="Shape 11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728025" y="1314437"/>
            <a:ext cx="5687949" cy="3497125"/>
          </a:xfrm>
          <a:prstGeom prst="rect">
            <a:avLst/>
          </a:prstGeom>
        </p:spPr>
      </p:pic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Conclusion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ctrTitle"/>
          </p:nvPr>
        </p:nvSpPr>
        <p:spPr>
          <a:xfrm>
            <a:off x="685800" y="1746892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Banksy’s Graffiti: An in-depth Analysis of “Napalm Girl”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subTitle" idx="1"/>
          </p:nvPr>
        </p:nvSpPr>
        <p:spPr>
          <a:xfrm>
            <a:off x="685800" y="3093357"/>
            <a:ext cx="7772400" cy="666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Katie Ward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Preview</a:t>
            </a:r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150000"/>
              </a:lnSpc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>
                <a:solidFill>
                  <a:schemeClr val="dk2"/>
                </a:solidFill>
              </a:rPr>
              <a:t>Background</a:t>
            </a:r>
          </a:p>
          <a:p>
            <a:pPr marL="457200" lvl="0" indent="-419100" rtl="0">
              <a:lnSpc>
                <a:spcPct val="150000"/>
              </a:lnSpc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>
                <a:solidFill>
                  <a:schemeClr val="dk2"/>
                </a:solidFill>
              </a:rPr>
              <a:t>Critical Approach</a:t>
            </a:r>
          </a:p>
          <a:p>
            <a:pPr marL="457200" lvl="0" indent="-419100" rtl="0">
              <a:lnSpc>
                <a:spcPct val="150000"/>
              </a:lnSpc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>
                <a:solidFill>
                  <a:schemeClr val="dk2"/>
                </a:solidFill>
              </a:rPr>
              <a:t>Analysis</a:t>
            </a:r>
          </a:p>
          <a:p>
            <a:pPr marL="457200" lvl="0" indent="-419100">
              <a:lnSpc>
                <a:spcPct val="150000"/>
              </a:lnSpc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>
                <a:solidFill>
                  <a:schemeClr val="dk2"/>
                </a:solidFill>
              </a:rPr>
              <a:t>Implications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Background - Banksy</a:t>
            </a:r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593799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>
                <a:solidFill>
                  <a:schemeClr val="dk2"/>
                </a:solidFill>
              </a:rPr>
              <a:t>Began in the early 1990s</a:t>
            </a:r>
          </a:p>
          <a:p>
            <a:pPr marL="457200" lvl="0" indent="-419100" rtl="0">
              <a:lnSpc>
                <a:spcPct val="150000"/>
              </a:lnSpc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>
                <a:solidFill>
                  <a:schemeClr val="dk2"/>
                </a:solidFill>
              </a:rPr>
              <a:t>‘Britain’s most celebrated graffiti Artist’ </a:t>
            </a:r>
            <a:r>
              <a:rPr lang="en" sz="1200">
                <a:solidFill>
                  <a:schemeClr val="dk2"/>
                </a:solidFill>
              </a:rPr>
              <a:t>(Dickens, 2008)</a:t>
            </a:r>
          </a:p>
          <a:p>
            <a:pPr marL="457200" lvl="0" indent="-419100" rtl="0">
              <a:lnSpc>
                <a:spcPct val="150000"/>
              </a:lnSpc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>
                <a:solidFill>
                  <a:schemeClr val="dk2"/>
                </a:solidFill>
              </a:rPr>
              <a:t>Anonymous</a:t>
            </a:r>
          </a:p>
          <a:p>
            <a:pPr marL="457200" lvl="0" indent="-419100" rtl="0">
              <a:lnSpc>
                <a:spcPct val="150000"/>
              </a:lnSpc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>
                <a:solidFill>
                  <a:schemeClr val="dk2"/>
                </a:solidFill>
              </a:rPr>
              <a:t>Activist</a:t>
            </a:r>
          </a:p>
          <a:p>
            <a:pPr marL="457200" lvl="0" indent="-419100" rtl="0">
              <a:lnSpc>
                <a:spcPct val="150000"/>
              </a:lnSpc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>
                <a:solidFill>
                  <a:schemeClr val="dk2"/>
                </a:solidFill>
              </a:rPr>
              <a:t>Controversial &amp; Satirical </a:t>
            </a:r>
          </a:p>
          <a:p>
            <a:endParaRPr lang="en">
              <a:solidFill>
                <a:schemeClr val="dk2"/>
              </a:solidFill>
            </a:endParaRPr>
          </a:p>
        </p:txBody>
      </p:sp>
      <p:sp>
        <p:nvSpPr>
          <p:cNvPr id="59" name="Shape 59"/>
          <p:cNvSpPr txBox="1"/>
          <p:nvPr/>
        </p:nvSpPr>
        <p:spPr>
          <a:xfrm>
            <a:off x="1176275" y="1392525"/>
            <a:ext cx="6416100" cy="3154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buNone/>
            </a:pPr>
            <a:r>
              <a:rPr lang="en" sz="240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“It is art's task to make manifest the contradictions of Being…to form </a:t>
            </a:r>
          </a:p>
          <a:p>
            <a:pPr lvl="0" algn="ctr" rtl="0">
              <a:lnSpc>
                <a:spcPct val="115000"/>
              </a:lnSpc>
              <a:buNone/>
            </a:pPr>
            <a:r>
              <a:rPr lang="en" sz="240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equitable views by stirring up </a:t>
            </a:r>
          </a:p>
          <a:p>
            <a:pPr lvl="0" algn="ctr" rtl="0">
              <a:lnSpc>
                <a:spcPct val="115000"/>
              </a:lnSpc>
              <a:buNone/>
            </a:pPr>
            <a:r>
              <a:rPr lang="en" sz="240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contradictions within the spectator's </a:t>
            </a:r>
          </a:p>
          <a:p>
            <a:pPr lvl="0" algn="ctr" rtl="0">
              <a:lnSpc>
                <a:spcPct val="115000"/>
              </a:lnSpc>
              <a:buNone/>
            </a:pPr>
            <a:r>
              <a:rPr lang="en" sz="240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mind, and to forge accurate </a:t>
            </a:r>
          </a:p>
          <a:p>
            <a:pPr lvl="0" algn="ctr" rtl="0">
              <a:lnSpc>
                <a:spcPct val="115000"/>
              </a:lnSpc>
              <a:buNone/>
            </a:pPr>
            <a:r>
              <a:rPr lang="en" sz="240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intellectual concepts from the dynamic </a:t>
            </a:r>
          </a:p>
          <a:p>
            <a:pPr lvl="0" algn="ctr" rtl="0">
              <a:lnSpc>
                <a:spcPct val="115000"/>
              </a:lnSpc>
              <a:buNone/>
            </a:pPr>
            <a:r>
              <a:rPr lang="en" sz="240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clash of opposing passions”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pe 6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765650" y="1903425"/>
            <a:ext cx="4724024" cy="3435650"/>
          </a:xfrm>
          <a:prstGeom prst="rect">
            <a:avLst/>
          </a:prstGeom>
        </p:spPr>
      </p:pic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pic>
        <p:nvPicPr>
          <p:cNvPr id="66" name="Shape 66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5525900" y="0"/>
            <a:ext cx="3618100" cy="2713575"/>
          </a:xfrm>
          <a:prstGeom prst="rect">
            <a:avLst/>
          </a:prstGeom>
        </p:spPr>
      </p:pic>
      <p:pic>
        <p:nvPicPr>
          <p:cNvPr id="67" name="Shape 67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0" y="-88250"/>
            <a:ext cx="3751145" cy="2713574"/>
          </a:xfrm>
          <a:prstGeom prst="rect">
            <a:avLst/>
          </a:prstGeom>
        </p:spPr>
      </p:pic>
      <p:pic>
        <p:nvPicPr>
          <p:cNvPr id="68" name="Shape 68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5956650" y="2713574"/>
            <a:ext cx="3618099" cy="2409507"/>
          </a:xfrm>
          <a:prstGeom prst="rect">
            <a:avLst/>
          </a:prstGeom>
        </p:spPr>
      </p:pic>
      <p:pic>
        <p:nvPicPr>
          <p:cNvPr id="69" name="Shape 69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3697012" y="-76200"/>
            <a:ext cx="2054767" cy="2739674"/>
          </a:xfrm>
          <a:prstGeom prst="rect">
            <a:avLst/>
          </a:prstGeom>
        </p:spPr>
      </p:pic>
      <p:pic>
        <p:nvPicPr>
          <p:cNvPr id="70" name="Shape 70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x="4179575" y="2625325"/>
            <a:ext cx="2163031" cy="2884049"/>
          </a:xfrm>
          <a:prstGeom prst="rect">
            <a:avLst/>
          </a:prstGeom>
        </p:spPr>
      </p:pic>
      <p:pic>
        <p:nvPicPr>
          <p:cNvPr id="71" name="Shape 71"/>
          <p:cNvPicPr preferRelativeResize="0"/>
          <p:nvPr/>
        </p:nvPicPr>
        <p:blipFill>
          <a:blip r:embed="rId9"/>
          <a:stretch>
            <a:fillRect/>
          </a:stretch>
        </p:blipFill>
        <p:spPr>
          <a:xfrm>
            <a:off x="-228600" y="2619058"/>
            <a:ext cx="2254349" cy="3005799"/>
          </a:xfrm>
          <a:prstGeom prst="rect">
            <a:avLst/>
          </a:prstGeom>
        </p:spPr>
      </p:pic>
      <p:sp>
        <p:nvSpPr>
          <p:cNvPr id="72" name="Shape 72"/>
          <p:cNvSpPr txBox="1"/>
          <p:nvPr/>
        </p:nvSpPr>
        <p:spPr>
          <a:xfrm>
            <a:off x="7469350" y="-15950"/>
            <a:ext cx="1892700" cy="342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8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Source: bbc.co.uk/london/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3973199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Background - 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>
                <a:solidFill>
                  <a:schemeClr val="dk2"/>
                </a:solidFill>
              </a:rPr>
              <a:t>Phan Thi Kim Phuc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>
                <a:solidFill>
                  <a:schemeClr val="dk2"/>
                </a:solidFill>
              </a:rPr>
              <a:t>Vietnam War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>
                <a:solidFill>
                  <a:schemeClr val="dk2"/>
                </a:solidFill>
              </a:rPr>
              <a:t>Missed target</a:t>
            </a:r>
          </a:p>
          <a:p>
            <a:endParaRPr lang="en">
              <a:solidFill>
                <a:schemeClr val="dk2"/>
              </a:solidFill>
            </a:endParaRPr>
          </a:p>
          <a:p>
            <a:endParaRPr lang="en">
              <a:solidFill>
                <a:schemeClr val="dk2"/>
              </a:solidFill>
            </a:endParaRP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>
                <a:solidFill>
                  <a:schemeClr val="dk2"/>
                </a:solidFill>
              </a:rPr>
              <a:t>Represents futility &amp;</a:t>
            </a:r>
          </a:p>
          <a:p>
            <a:pPr lvl="0" rtl="0">
              <a:buNone/>
            </a:pPr>
            <a:r>
              <a:rPr lang="en">
                <a:solidFill>
                  <a:schemeClr val="dk2"/>
                </a:solidFill>
              </a:rPr>
              <a:t>	damage of Vietnam war</a:t>
            </a:r>
          </a:p>
        </p:txBody>
      </p:sp>
      <p:pic>
        <p:nvPicPr>
          <p:cNvPr id="79" name="Shape 7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114500" y="1606225"/>
            <a:ext cx="3837774" cy="2874275"/>
          </a:xfrm>
          <a:prstGeom prst="rect">
            <a:avLst/>
          </a:prstGeom>
        </p:spPr>
      </p:pic>
      <p:sp>
        <p:nvSpPr>
          <p:cNvPr id="80" name="Shape 80"/>
          <p:cNvSpPr txBox="1"/>
          <p:nvPr/>
        </p:nvSpPr>
        <p:spPr>
          <a:xfrm>
            <a:off x="4278000" y="361275"/>
            <a:ext cx="4421100" cy="779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Clr>
                <a:schemeClr val="dk1"/>
              </a:buClr>
              <a:buSzPct val="40740"/>
              <a:buFont typeface="Arial"/>
              <a:buNone/>
            </a:pPr>
            <a:r>
              <a:rPr lang="en" sz="27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“Accidental Napalm Attack”</a:t>
            </a:r>
          </a:p>
          <a:p>
            <a:endParaRPr lang="en" sz="27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1" name="Shape 81"/>
          <p:cNvSpPr txBox="1"/>
          <p:nvPr/>
        </p:nvSpPr>
        <p:spPr>
          <a:xfrm>
            <a:off x="345100" y="2942025"/>
            <a:ext cx="4769400" cy="190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 sz="1800" i="1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“one of the most infamous images of conflict ever captured.”</a:t>
            </a:r>
          </a:p>
          <a:p>
            <a:endParaRPr lang="en" sz="1800" i="1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  <a:p>
            <a:endParaRPr lang="en" sz="1800" i="1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  <a:p>
            <a:endParaRPr lang="en" sz="1800" i="1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  <a:p>
            <a:endParaRPr lang="en" sz="1800" i="1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82" name="Shape 8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26651" y="-164324"/>
            <a:ext cx="8090698" cy="6059503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Perspective by Incongruity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150000"/>
              </a:lnSpc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>
                <a:solidFill>
                  <a:schemeClr val="dk2"/>
                </a:solidFill>
              </a:rPr>
              <a:t>Critical approach</a:t>
            </a:r>
          </a:p>
          <a:p>
            <a:pPr marL="457200" lvl="0" indent="-419100" rtl="0">
              <a:lnSpc>
                <a:spcPct val="150000"/>
              </a:lnSpc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>
                <a:solidFill>
                  <a:schemeClr val="dk2"/>
                </a:solidFill>
              </a:rPr>
              <a:t>Kenneth Burke</a:t>
            </a:r>
          </a:p>
          <a:p>
            <a:pPr marL="457200" lvl="0" indent="-419100" rtl="0">
              <a:lnSpc>
                <a:spcPct val="100000"/>
              </a:lnSpc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>
                <a:solidFill>
                  <a:schemeClr val="dk2"/>
                </a:solidFill>
              </a:rPr>
              <a:t>Uses the juxtaposition of oppositional terms to create new meaning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Analyzing ‘Meaning’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333799" cy="3986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150000"/>
              </a:lnSpc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1800" dirty="0">
                <a:solidFill>
                  <a:schemeClr val="dk2"/>
                </a:solidFill>
              </a:rPr>
              <a:t>Anti-War</a:t>
            </a:r>
          </a:p>
          <a:p>
            <a:pPr marL="914400" lvl="1" indent="-342900" rtl="0">
              <a:lnSpc>
                <a:spcPct val="150000"/>
              </a:lnSpc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1800" dirty="0">
                <a:solidFill>
                  <a:schemeClr val="dk2"/>
                </a:solidFill>
              </a:rPr>
              <a:t>Use of Phan Thi Kim Phuc</a:t>
            </a:r>
          </a:p>
          <a:p>
            <a:pPr marL="914400" lvl="1" indent="-342900" rtl="0">
              <a:lnSpc>
                <a:spcPct val="100000"/>
              </a:lnSpc>
              <a:spcAft>
                <a:spcPts val="1000"/>
              </a:spcAft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1800" dirty="0">
                <a:solidFill>
                  <a:schemeClr val="dk2"/>
                </a:solidFill>
              </a:rPr>
              <a:t>American Icons = America’s involvement</a:t>
            </a:r>
          </a:p>
          <a:p>
            <a:endParaRPr lang="en" sz="1800" dirty="0">
              <a:solidFill>
                <a:schemeClr val="dk2"/>
              </a:solidFill>
            </a:endParaRPr>
          </a:p>
        </p:txBody>
      </p:sp>
      <p:pic>
        <p:nvPicPr>
          <p:cNvPr id="95" name="Shape 9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791075" y="1885950"/>
            <a:ext cx="4200524" cy="2582600"/>
          </a:xfrm>
          <a:prstGeom prst="rect">
            <a:avLst/>
          </a:prstGeom>
        </p:spPr>
      </p:pic>
      <p:sp>
        <p:nvSpPr>
          <p:cNvPr id="96" name="Shape 96"/>
          <p:cNvSpPr txBox="1">
            <a:spLocks noGrp="1"/>
          </p:cNvSpPr>
          <p:nvPr>
            <p:ph type="body" idx="2"/>
          </p:nvPr>
        </p:nvSpPr>
        <p:spPr>
          <a:xfrm>
            <a:off x="457200" y="1184200"/>
            <a:ext cx="4333799" cy="3986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150000"/>
              </a:lnSpc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1800" dirty="0">
                <a:solidFill>
                  <a:schemeClr val="dk2"/>
                </a:solidFill>
                <a:latin typeface="Georgia" panose="02040502050405020303" pitchFamily="18" charset="0"/>
              </a:rPr>
              <a:t>Anti-Consumerism</a:t>
            </a:r>
          </a:p>
          <a:p>
            <a:pPr marL="914400" lvl="1" indent="-342900" rtl="0">
              <a:lnSpc>
                <a:spcPct val="150000"/>
              </a:lnSpc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1800" dirty="0">
                <a:solidFill>
                  <a:schemeClr val="dk2"/>
                </a:solidFill>
                <a:latin typeface="Georgia" panose="02040502050405020303" pitchFamily="18" charset="0"/>
              </a:rPr>
              <a:t>Overexposed photo + Mickey and Ronald = Exploitation</a:t>
            </a:r>
          </a:p>
          <a:p>
            <a:pPr marL="914400" lvl="1" indent="-342900" rtl="0">
              <a:lnSpc>
                <a:spcPct val="100000"/>
              </a:lnSpc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1800" dirty="0">
                <a:solidFill>
                  <a:schemeClr val="dk2"/>
                </a:solidFill>
                <a:latin typeface="Georgia" panose="02040502050405020303" pitchFamily="18" charset="0"/>
              </a:rPr>
              <a:t>Materialism through comparison 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3"/>
          </p:nvPr>
        </p:nvSpPr>
        <p:spPr>
          <a:xfrm>
            <a:off x="457200" y="1192175"/>
            <a:ext cx="4333799" cy="3986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150000"/>
              </a:lnSpc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1800" dirty="0">
                <a:solidFill>
                  <a:schemeClr val="dk2"/>
                </a:solidFill>
                <a:latin typeface="Georgia" panose="02040502050405020303" pitchFamily="18" charset="0"/>
              </a:rPr>
              <a:t>Anti-Capitalism</a:t>
            </a:r>
          </a:p>
          <a:p>
            <a:pPr marL="914400" lvl="1" indent="-342900" rtl="0">
              <a:lnSpc>
                <a:spcPct val="100000"/>
              </a:lnSpc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1800" dirty="0">
                <a:solidFill>
                  <a:schemeClr val="dk2"/>
                </a:solidFill>
                <a:latin typeface="Georgia" panose="02040502050405020303" pitchFamily="18" charset="0"/>
              </a:rPr>
              <a:t>Combination of anti-war and anti-consumerism</a:t>
            </a:r>
          </a:p>
          <a:p>
            <a:endParaRPr lang="en" sz="1800" dirty="0">
              <a:solidFill>
                <a:schemeClr val="dk2"/>
              </a:solidFill>
              <a:latin typeface="Georgia" panose="02040502050405020303" pitchFamily="18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" sz="1800" i="1" dirty="0">
                <a:solidFill>
                  <a:schemeClr val="accent1"/>
                </a:solidFill>
                <a:latin typeface="Georgia" panose="02040502050405020303" pitchFamily="18" charset="0"/>
              </a:rPr>
              <a:t>“We can't do anything to change the world until capitalism crumbles. In the meantime we should all go shopping to console ourselves,” </a:t>
            </a:r>
            <a:r>
              <a:rPr lang="en" sz="1800" dirty="0">
                <a:solidFill>
                  <a:schemeClr val="accent1"/>
                </a:solidFill>
                <a:latin typeface="Georgia" panose="02040502050405020303" pitchFamily="18" charset="0"/>
              </a:rPr>
              <a:t>(Banksy).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>
                <a:solidFill>
                  <a:schemeClr val="dk2"/>
                </a:solidFill>
              </a:rPr>
              <a:t>
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i="1" dirty="0">
                <a:solidFill>
                  <a:schemeClr val="dk2"/>
                </a:solidFill>
              </a:rPr>
              <a:t>to think of other countries, societies, communities and humanities that we forget and neglect in our self-centralized worlds </a:t>
            </a:r>
          </a:p>
          <a:p>
            <a:endParaRPr lang="en" i="1" dirty="0">
              <a:solidFill>
                <a:schemeClr val="dk2"/>
              </a:solidFill>
            </a:endParaRPr>
          </a:p>
        </p:txBody>
      </p:sp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Implications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2"/>
          </p:nvPr>
        </p:nvSpPr>
        <p:spPr>
          <a:xfrm>
            <a:off x="457200" y="13062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000" dirty="0">
                <a:solidFill>
                  <a:schemeClr val="dk2"/>
                </a:solidFill>
                <a:latin typeface="Georgia" panose="02040502050405020303" pitchFamily="18" charset="0"/>
              </a:rPr>
              <a:t>Moral code </a:t>
            </a:r>
          </a:p>
          <a:p>
            <a:endParaRPr lang="en" dirty="0">
              <a:solidFill>
                <a:schemeClr val="dk2"/>
              </a:solidFill>
            </a:endParaRPr>
          </a:p>
        </p:txBody>
      </p:sp>
      <p:sp>
        <p:nvSpPr>
          <p:cNvPr id="105" name="Shape 105"/>
          <p:cNvSpPr txBox="1"/>
          <p:nvPr/>
        </p:nvSpPr>
        <p:spPr>
          <a:xfrm>
            <a:off x="457200" y="2229600"/>
            <a:ext cx="6194099" cy="15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115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Georgia"/>
              <a:buChar char="●"/>
            </a:pPr>
            <a:r>
              <a:rPr lang="en" sz="2000" dirty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Change evoking emotion</a:t>
            </a:r>
          </a:p>
          <a:p>
            <a:pPr marL="914400" lvl="1" indent="-381000" rtl="0">
              <a:lnSpc>
                <a:spcPct val="115000"/>
              </a:lnSpc>
              <a:spcBef>
                <a:spcPts val="48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2000" dirty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Making people </a:t>
            </a:r>
            <a:r>
              <a:rPr lang="en" sz="2000" i="1" dirty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think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build="p"/>
    </p:bldLst>
  </p:timing>
</p:sld>
</file>

<file path=ppt/theme/theme1.xml><?xml version="1.0" encoding="utf-8"?>
<a:theme xmlns:a="http://schemas.openxmlformats.org/drawingml/2006/main" name="paper-plane">
  <a:themeElements>
    <a:clrScheme name="Custom 354">
      <a:dk1>
        <a:srgbClr val="000000"/>
      </a:dk1>
      <a:lt1>
        <a:srgbClr val="FFFFFF"/>
      </a:lt1>
      <a:dk2>
        <a:srgbClr val="30182B"/>
      </a:dk2>
      <a:lt2>
        <a:srgbClr val="DFDFDF"/>
      </a:lt2>
      <a:accent1>
        <a:srgbClr val="592D50"/>
      </a:accent1>
      <a:accent2>
        <a:srgbClr val="D3A67A"/>
      </a:accent2>
      <a:accent3>
        <a:srgbClr val="45485F"/>
      </a:accent3>
      <a:accent4>
        <a:srgbClr val="6B9756"/>
      </a:accent4>
      <a:accent5>
        <a:srgbClr val="7D576E"/>
      </a:accent5>
      <a:accent6>
        <a:srgbClr val="4C1A23"/>
      </a:accent6>
      <a:hlink>
        <a:srgbClr val="511E3E"/>
      </a:hlink>
      <a:folHlink>
        <a:srgbClr val="9EA0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226</Words>
  <Application>Microsoft Office PowerPoint</Application>
  <PresentationFormat>On-screen Show (16:9)</PresentationFormat>
  <Paragraphs>60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Courier New</vt:lpstr>
      <vt:lpstr>Georgia</vt:lpstr>
      <vt:lpstr>paper-plane</vt:lpstr>
      <vt:lpstr>PowerPoint Presentation</vt:lpstr>
      <vt:lpstr>Banksy’s Graffiti: An in-depth Analysis of “Napalm Girl”</vt:lpstr>
      <vt:lpstr>Preview</vt:lpstr>
      <vt:lpstr>Background - Banksy</vt:lpstr>
      <vt:lpstr>PowerPoint Presentation</vt:lpstr>
      <vt:lpstr>Background - </vt:lpstr>
      <vt:lpstr>Perspective by Incongruity</vt:lpstr>
      <vt:lpstr>Analyzing ‘Meaning’</vt:lpstr>
      <vt:lpstr>Implications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Library Public Account</cp:lastModifiedBy>
  <cp:revision>1</cp:revision>
  <dcterms:modified xsi:type="dcterms:W3CDTF">2014-05-01T13:54:00Z</dcterms:modified>
</cp:coreProperties>
</file>